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258" r:id="rId4"/>
    <p:sldId id="286" r:id="rId5"/>
    <p:sldId id="298" r:id="rId6"/>
    <p:sldId id="257" r:id="rId7"/>
    <p:sldId id="303" r:id="rId8"/>
    <p:sldId id="304" r:id="rId9"/>
    <p:sldId id="305" r:id="rId10"/>
    <p:sldId id="306" r:id="rId11"/>
    <p:sldId id="274" r:id="rId12"/>
    <p:sldId id="300" r:id="rId13"/>
    <p:sldId id="301" r:id="rId14"/>
    <p:sldId id="302" r:id="rId15"/>
    <p:sldId id="294" r:id="rId16"/>
    <p:sldId id="299" r:id="rId17"/>
    <p:sldId id="275" r:id="rId18"/>
    <p:sldId id="276" r:id="rId19"/>
    <p:sldId id="293" r:id="rId20"/>
    <p:sldId id="295" r:id="rId21"/>
    <p:sldId id="296" r:id="rId22"/>
    <p:sldId id="297" r:id="rId23"/>
    <p:sldId id="288" r:id="rId24"/>
    <p:sldId id="290" r:id="rId25"/>
    <p:sldId id="291" r:id="rId26"/>
    <p:sldId id="287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57" d="100"/>
          <a:sy n="57" d="100"/>
        </p:scale>
        <p:origin x="38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6F0F95-7DA4-4E87-BD66-5F0A2D030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D91901-0216-478F-AF20-81D73D6EE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E889B-BB1D-4BDC-B6C0-C2A96D093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1F1B-3AE2-43E0-819E-D61392D909C3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72B5D3-162D-40DA-89DE-DEAE1E7E6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6BE630-7563-4ACC-AD16-AE894822D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239E-ABB8-4D89-86FD-14F3E99CC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544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D46F7-7778-47C0-85D3-3B44EBC83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09CE3B-45A7-4F3E-AFEF-ABAC553D9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339EB-2A07-4D38-A3D6-840852F0E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1F1B-3AE2-43E0-819E-D61392D909C3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77B371-9532-4CC8-8378-0E5C4E08C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983CAE-058E-4AA4-B1D8-56DA8C0CF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239E-ABB8-4D89-86FD-14F3E99CC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527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4AF1673-82CB-41A3-903A-176C0EA6E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2D68C7B-BDC1-4676-865A-276C951BC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C9290-409A-4124-8F33-D5578D86F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1F1B-3AE2-43E0-819E-D61392D909C3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440648-7536-49B4-9C1F-3795ED1B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F3D4B1-D530-49B2-ABCD-6C1EF8C13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239E-ABB8-4D89-86FD-14F3E99CC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272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D373D-9358-43AA-806B-63AB0ACC7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4903C1-E310-4C56-BCA1-556077712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D2ADE0-8FF8-486A-AE77-B5B431FCF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1F1B-3AE2-43E0-819E-D61392D909C3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60D25D-379F-4EB4-B33A-115FBEC6D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BE3CEC-092F-4EC5-AE78-E5465178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239E-ABB8-4D89-86FD-14F3E99CC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595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F7311-3871-48E9-8DDF-094F9933B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965F01-726B-4D98-AEDE-C4B866AD9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7F4139-F376-4E49-AE04-9E63B074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1F1B-3AE2-43E0-819E-D61392D909C3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8B4DFB-113B-43E3-AFB3-BBDB52AF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681C00-4C23-4F8F-ADBD-8955E4D7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239E-ABB8-4D89-86FD-14F3E99CC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62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C530E-B400-453F-B5EA-E507D0CE5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B68202-7BB1-4E59-970E-D309B5F9A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B4791F-D0C6-47BA-8940-F6929D475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130A83-9B25-4F39-AE7F-90B743F4A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1F1B-3AE2-43E0-819E-D61392D909C3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875323-668E-40A2-BC3D-90899D5D2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B82147-01B1-4C9C-9F80-2764FDE6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239E-ABB8-4D89-86FD-14F3E99CC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3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EEE40-EFAD-46A9-9C3C-FF2FB3E53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AE6E22-276B-405E-ADCF-97F1C7806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DF50F1-94F6-49A4-815B-3C7FC0250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42E0587-8D17-49FA-B3EF-49377E5E7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FCC0CE-26B5-4B68-AF58-1C99CB07E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D8B935F-0D54-405F-8DE7-EC4BC6D7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1F1B-3AE2-43E0-819E-D61392D909C3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0940D83-964A-4D19-A7AA-9E44A5539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8767BB4-6937-4284-9C75-E352DD2E1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239E-ABB8-4D89-86FD-14F3E99CC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76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9F127-4D10-483F-8B22-8A7815C67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EFCAD6-3E0E-48A6-9B8D-058AFA96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1F1B-3AE2-43E0-819E-D61392D909C3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C3B5FB-2E7A-4A50-9C27-CDC44264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DB938E5-D1D3-4892-9B48-108872D9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239E-ABB8-4D89-86FD-14F3E99CC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80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F8C419-39F8-4851-84C0-56E4A97C8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1F1B-3AE2-43E0-819E-D61392D909C3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E256EB-065A-462E-B2A1-19CF6C7F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A08592-8686-4A41-B020-85EF86A03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239E-ABB8-4D89-86FD-14F3E99CC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644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86EA3-C260-4383-ADF5-460B7352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B5984D-B9A4-44A8-ADF8-D5B5D7887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A177F5-8E4D-4EB0-A7AA-2470F7A6B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EF0BF7-8A5A-44BC-80BF-6BC9798AB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1F1B-3AE2-43E0-819E-D61392D909C3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C4E12B-D67C-44C1-9561-995BA1C2B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8F3DD3-9BCD-4430-9AAE-86CDD7698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239E-ABB8-4D89-86FD-14F3E99CC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840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3107F-D4E8-42E9-BBC6-6FD5BEEEE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DCCF67-0B43-41E4-8F8B-782BDCEAB7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11A1D3-6B5C-4495-832E-A5C02293C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3BA14A-A4B9-451B-A5C4-34D2755F0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1F1B-3AE2-43E0-819E-D61392D909C3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82B534-1FB5-4E10-A7EE-91D39B29D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375A8E-8FA6-4BA8-83E6-6B486E36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239E-ABB8-4D89-86FD-14F3E99CC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226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33250-68EF-4F41-A3FE-3AFF91DDB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0BF5B4-C0A1-49E9-84CC-3D7937ADB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4C0B18-886D-43E5-AC12-0B4BDB86C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81F1B-3AE2-43E0-819E-D61392D909C3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835F63-0711-4329-B694-FFAFB44CB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3F342A-61EE-4671-AA3F-E5BDA28E2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8239E-ABB8-4D89-86FD-14F3E99CC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5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if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0AEDF3-CEE7-4749-AB04-092EFD66A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ru-RU" sz="24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КОНЦЕПЦИИ п. и. КАРУЗИНА «АНАТОМИЧЕСКИЙ ИНСТИТУТ» </a:t>
            </a:r>
            <a:br>
              <a:rPr lang="ru-RU" sz="24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СМОЛЕНСКОМ ГОСУДАРСТВЕННОМ МЕДИЦИНСКОМ УНИВЕРСИТЕТЕ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C79E87-4DC8-42A8-B492-EFE87E1C71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ГЛОТОВ В. А.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119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8F432D-E46F-4843-A570-7E4C4E636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5B5CF9B-1B02-44BF-99FA-31D7E3CE3D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5943" y="1902"/>
            <a:ext cx="4180113" cy="685609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750956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73680A2E-6EC9-4C28-8658-D1200755E1F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774825" y="981076"/>
            <a:ext cx="8510588" cy="1325563"/>
          </a:xfrm>
        </p:spPr>
        <p:txBody>
          <a:bodyPr/>
          <a:lstStyle/>
          <a:p>
            <a:r>
              <a:rPr lang="ru-RU" altLang="ru-RU" sz="2400" b="1" dirty="0">
                <a:latin typeface="Times New Roman" panose="02020603050405020304" pitchFamily="18" charset="0"/>
              </a:rPr>
              <a:t>Советская медицина. - №23. - 1939</a:t>
            </a:r>
            <a:br>
              <a:rPr lang="ru-RU" altLang="ru-RU" sz="2400" b="1" dirty="0">
                <a:latin typeface="Times New Roman" panose="02020603050405020304" pitchFamily="18" charset="0"/>
              </a:rPr>
            </a:br>
            <a:endParaRPr lang="ru-RU" altLang="ru-RU" sz="2400" b="1" dirty="0">
              <a:latin typeface="Times New Roman" panose="02020603050405020304" pitchFamily="18" charset="0"/>
            </a:endParaRP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1033E403-E1FF-4583-AD68-8A77B9B42BF3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774825" y="3072607"/>
            <a:ext cx="8591550" cy="2957512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sz="2400" b="1">
                <a:latin typeface="Times New Roman" panose="02020603050405020304" pitchFamily="18" charset="0"/>
              </a:rPr>
              <a:t>«В 1924 году Петр Иванович Карузин принимал участие в бальзамировании тела Владимира Ильича Ленина»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0AE43-89D0-4DA4-A459-71B0F55D8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4D41EF-D578-4ADB-B290-464F7AD83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71" y="0"/>
            <a:ext cx="4502272" cy="6858000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4AC2828-B0C7-43EE-AF7A-4E3C10DE7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44443" y="0"/>
            <a:ext cx="4731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51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B859EE-774F-4E51-83D2-CDE35E8F9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89DA4B4-5F6A-436B-BEFA-B6C6095E6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7342" y="19264"/>
            <a:ext cx="4637315" cy="683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14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35C8C-7F85-437C-8474-0B306C406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C7E85BE-170A-49C5-AE5C-E5F680195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1644"/>
            <a:ext cx="4572000" cy="68463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C7C3F8-FA8C-4229-9C69-973B90DC1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4682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75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28E11-0505-4357-BB6E-3F97D04A6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20532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latin typeface="Times New Roman" panose="02020603050405020304" pitchFamily="18" charset="0"/>
              </a:rPr>
              <a:t>Проект нового Анатомического института был разработан архитектором </a:t>
            </a:r>
            <a:r>
              <a:rPr lang="ru-RU" altLang="ru-RU" b="1" cap="all" dirty="0" err="1">
                <a:latin typeface="Times New Roman" panose="02020603050405020304" pitchFamily="18" charset="0"/>
              </a:rPr>
              <a:t>Грейпертом</a:t>
            </a:r>
            <a:r>
              <a:rPr lang="ru-RU" altLang="ru-RU" b="1" dirty="0">
                <a:latin typeface="Times New Roman" panose="02020603050405020304" pitchFamily="18" charset="0"/>
              </a:rPr>
              <a:t> по заданиям анатомов во главе </a:t>
            </a:r>
            <a:br>
              <a:rPr lang="ru-RU" altLang="ru-RU" b="1" dirty="0">
                <a:latin typeface="Times New Roman" panose="02020603050405020304" pitchFamily="18" charset="0"/>
              </a:rPr>
            </a:br>
            <a:r>
              <a:rPr lang="ru-RU" altLang="ru-RU" b="1" dirty="0">
                <a:latin typeface="Times New Roman" panose="02020603050405020304" pitchFamily="18" charset="0"/>
              </a:rPr>
              <a:t>с П. И. </a:t>
            </a:r>
            <a:r>
              <a:rPr lang="ru-RU" altLang="ru-RU" b="1" cap="all" dirty="0" err="1">
                <a:latin typeface="Times New Roman" panose="02020603050405020304" pitchFamily="18" charset="0"/>
              </a:rPr>
              <a:t>Карузиным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AC9309-6389-421F-9346-C28DE1E12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8238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EBE5ED-276E-48CD-8F01-740F25193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9572"/>
            <a:ext cx="10515600" cy="39188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 величине и обилию лабораторий новый анат.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ин-т может занять одно из первых мест в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мире. Постройка—А. С. Гребенщикова; окон-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чание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постройки нового анат. института на-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мечено к сентябрю 1928 г.»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B1D26E-F3D6-49D9-AA9A-44CAB8709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443" y="4571999"/>
            <a:ext cx="9133114" cy="2547257"/>
          </a:xfrm>
        </p:spPr>
        <p:txBody>
          <a:bodyPr>
            <a:norm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926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E8EC54D9-92EF-4E48-BBB3-EC0039BBDA3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792686" y="4637314"/>
            <a:ext cx="5071681" cy="1782763"/>
          </a:xfrm>
        </p:spPr>
        <p:txBody>
          <a:bodyPr>
            <a:noAutofit/>
          </a:bodyPr>
          <a:lstStyle/>
          <a:p>
            <a:pPr algn="ctr"/>
            <a:endParaRPr lang="ru-RU" altLang="ru-RU" sz="2000" b="1" cap="all" dirty="0">
              <a:latin typeface="Times New Roman" panose="02020603050405020304" pitchFamily="18" charset="0"/>
            </a:endParaRPr>
          </a:p>
        </p:txBody>
      </p:sp>
      <p:pic>
        <p:nvPicPr>
          <p:cNvPr id="153604" name="Picture 4">
            <a:extLst>
              <a:ext uri="{FF2B5EF4-FFF2-40B4-BE49-F238E27FC236}">
                <a16:creationId xmlns:a16="http://schemas.microsoft.com/office/drawing/2014/main" id="{9C16D9CD-300A-4539-B39F-C28EB37D36F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204" y="0"/>
            <a:ext cx="6553591" cy="6858000"/>
          </a:xfrm>
          <a:noFill/>
          <a:ln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5484FAAC-17E0-4F88-B138-5F7429FC5DA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980663" y="2909093"/>
            <a:ext cx="4832195" cy="1039813"/>
          </a:xfrm>
        </p:spPr>
        <p:txBody>
          <a:bodyPr>
            <a:normAutofit/>
          </a:bodyPr>
          <a:lstStyle/>
          <a:p>
            <a:endParaRPr lang="ru-RU" altLang="ru-RU" sz="2000" b="1" dirty="0">
              <a:latin typeface="Times New Roman" panose="02020603050405020304" pitchFamily="18" charset="0"/>
            </a:endParaRPr>
          </a:p>
        </p:txBody>
      </p:sp>
      <p:pic>
        <p:nvPicPr>
          <p:cNvPr id="154628" name="Picture 4">
            <a:extLst>
              <a:ext uri="{FF2B5EF4-FFF2-40B4-BE49-F238E27FC236}">
                <a16:creationId xmlns:a16="http://schemas.microsoft.com/office/drawing/2014/main" id="{518A0231-887F-4F24-AE1E-5DEE4157A0A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4971" y="-37250"/>
            <a:ext cx="6662057" cy="6895250"/>
          </a:xfrm>
          <a:noFill/>
          <a:ln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7323C-09F7-4AC7-A1A5-658FA424E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531FC43-FAD7-49CC-8FF9-BEFB478558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5469" y="1"/>
            <a:ext cx="6581061" cy="6857999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801873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8F5A9-E235-49C8-AD43-2452CC934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906992"/>
            <a:ext cx="10515600" cy="4284133"/>
          </a:xfrm>
        </p:spPr>
        <p:txBody>
          <a:bodyPr>
            <a:normAutofit/>
          </a:bodyPr>
          <a:lstStyle/>
          <a:p>
            <a:pPr algn="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«Высшая школа существует для того, чтобы обеспечить непрерывность и надёжность успехов образования человеческого рода, причём через её посредство каждый век передаёт следующему с рассудительностью и по твёрдым правилам своё высшее умственное развитие, чтобы этот последний его также приумножил и приумноженное передавалось следующему, и так до конца дней»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К. Вейерштрасс 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(из «Речи, произнесённой при вступлении в должность ректора   Берлинского университета 15 октября 1873 года»)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473906-59FC-43CE-B6F0-5FAE58E63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906992"/>
            <a:ext cx="10515600" cy="4233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126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F2029-23BF-418C-8B1D-2395F7EE9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52134E8-B639-4FEA-AE24-25FAB62ECB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9346" y="47597"/>
            <a:ext cx="5753308" cy="681040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677262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5A71F-A131-4009-9BD6-80E4E609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FAF6EE3-5F89-405E-AE97-84294CB22B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4623" y="0"/>
            <a:ext cx="7142753" cy="68580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265387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74ECC-54A9-4784-9B9F-5B309C71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EBC2308-B2C4-4004-AFFC-A29CAE7257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4058" y="3388"/>
            <a:ext cx="6903884" cy="685461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932124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325F6-95F7-4EA4-BBFC-DA45F5D1F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926202-005B-4560-A205-2010CE695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0279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C58D93-30DD-4165-85FF-3517C193522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571513" y="6154159"/>
            <a:ext cx="9048973" cy="512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Анатомический институт занимал отдельное двухэтажное здание с подвалом по Университетской улице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6" descr="Image145">
            <a:extLst>
              <a:ext uri="{FF2B5EF4-FFF2-40B4-BE49-F238E27FC236}">
                <a16:creationId xmlns:a16="http://schemas.microsoft.com/office/drawing/2014/main" id="{9DCB768F-1A1D-437A-9806-EE0ED39D5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4999" y="76383"/>
            <a:ext cx="8382002" cy="59739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490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503C3778-D972-429F-8C99-1D603A7108F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Анатомический институт Смоленского государственного университета имени Октябрьской революции</a:t>
            </a:r>
            <a:br>
              <a:rPr lang="ru-RU" altLang="ru-RU" sz="2400" b="1" dirty="0">
                <a:latin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</a:rPr>
              <a:t>1920 г.</a:t>
            </a:r>
          </a:p>
        </p:txBody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8BFE748A-7286-45A7-98AD-53327BCA3416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первом этаже была аудитория с удобными для записывания лекций столами, расположенными амфитеатром, в которой читались лекции. В этом здании кроме этого были три секционных зала на 6 - 8 анатомических столов каждый, две небольшие комнаты для кабинетов профессора и ассистентов, комнату для проведения консультаций и приема зачетов по остеологии. Лекционный зал вмещал около 150 человек студентов. В подвальном помещении размещалось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трупохранилище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цементные столы для инъекции трупов формалином и для подготовки к подаче студентам на практические занятия (трупы обмывались, сбривались волосы).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311F3CE9-528F-4D19-B4D0-C84EE1A26A2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703389" y="1"/>
            <a:ext cx="8632825" cy="1412875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Анатомический институт Смоленского государственного университета имени Октябрьской революции</a:t>
            </a:r>
            <a:br>
              <a:rPr lang="ru-RU" altLang="ru-RU" sz="2400" b="1" dirty="0">
                <a:latin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</a:rPr>
              <a:t>1920 г.</a:t>
            </a:r>
          </a:p>
        </p:txBody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95D2E392-1579-4B64-BA0E-FDF5ED728C03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774825" y="1595438"/>
            <a:ext cx="8662988" cy="5262562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 dirty="0"/>
              <a:t>	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b="1" dirty="0">
                <a:latin typeface="Times New Roman" panose="02020603050405020304" pitchFamily="18" charset="0"/>
              </a:rPr>
              <a:t>П. И. </a:t>
            </a:r>
            <a:r>
              <a:rPr lang="ru-RU" altLang="ru-RU" sz="2400" b="1" dirty="0" err="1">
                <a:latin typeface="Times New Roman" panose="02020603050405020304" pitchFamily="18" charset="0"/>
              </a:rPr>
              <a:t>Карузин</a:t>
            </a:r>
            <a:r>
              <a:rPr lang="ru-RU" altLang="ru-RU" sz="2400" b="1" dirty="0">
                <a:latin typeface="Times New Roman" panose="02020603050405020304" pitchFamily="18" charset="0"/>
              </a:rPr>
              <a:t> взял на себя всю работу по организации Анатомического института, созданию анатомической базы, налаживанию преподавания нормальной анатомии на медицинском факультете в Смоленском государственном университете. Совместно с коллегами из «московской группы» профессоров, которой руководил профессор Л. А. Тарасевич, он участвовал в разработке детального плана построения медицинского факультета, положил начало созданию фундаментального анатомического музея, подарив Анатомическому институту несколько сосудов с влажными анатомическими препаратами. П. И. </a:t>
            </a:r>
            <a:r>
              <a:rPr lang="ru-RU" altLang="ru-RU" sz="2400" b="1" dirty="0" err="1">
                <a:latin typeface="Times New Roman" panose="02020603050405020304" pitchFamily="18" charset="0"/>
              </a:rPr>
              <a:t>Карузин</a:t>
            </a:r>
            <a:r>
              <a:rPr lang="ru-RU" altLang="ru-RU" sz="2400" b="1" dirty="0">
                <a:latin typeface="Times New Roman" panose="02020603050405020304" pitchFamily="18" charset="0"/>
              </a:rPr>
              <a:t> приезжал из Москвы и в течение нескольких дней подряд блестяще читал систематический курс описательной анатомии при переполненной лекционной аудитории Анатомического института.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DBB84-0BFC-48D3-833B-445EA3257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8DCD8F-6E14-40D2-800D-BDDDD88AE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4615661-8DE1-4A61-9A93-42FCF87B161E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430585" y="5565667"/>
            <a:ext cx="8652795" cy="611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ru-RU" altLang="ru-RU" sz="2000" b="1" dirty="0">
                <a:latin typeface="Times New Roman" panose="02020603050405020304" pitchFamily="18" charset="0"/>
              </a:rPr>
              <a:t>Профессор П. И. КАРУЗИН на практическом занятии.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ru-RU" altLang="ru-RU" sz="2000" b="1" dirty="0">
                <a:latin typeface="Times New Roman" panose="02020603050405020304" pitchFamily="18" charset="0"/>
              </a:rPr>
              <a:t>Идет </a:t>
            </a:r>
            <a:r>
              <a:rPr lang="ru-RU" altLang="ru-RU" sz="2000" b="1" dirty="0" err="1">
                <a:latin typeface="Times New Roman" panose="02020603050405020304" pitchFamily="18" charset="0"/>
              </a:rPr>
              <a:t>препаровка</a:t>
            </a:r>
            <a:r>
              <a:rPr lang="ru-RU" altLang="ru-RU" sz="2000" b="1" dirty="0">
                <a:latin typeface="Times New Roman" panose="02020603050405020304" pitchFamily="18" charset="0"/>
              </a:rPr>
              <a:t> трупа…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A9476D8-450A-4067-AF7B-45C2784AC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3910" y="365126"/>
            <a:ext cx="7906147" cy="5009092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772191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7100B-68E5-4EEE-8DD0-66F2FED0E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76847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Анатомический институт Смоленского государственного медицинского университета в современном понимании — это научно-образовательный комплекс, включающий следующие подразделения и направления работы: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21CB64-4562-421D-9CF4-E0F6A218A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734" y="1791758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анатомии человека – 12 лабораторий аудиовизуального обучения, среди которых одна лаборатория является одновременно конференц-залом трансформером на 60 мест, и вспомогательные помещения (препараторская для хранения и выдачи костных и влажных анатомических препаратов – 2 комнаты, муляжная – 1 комната, плакатная – 1 комната). Выполняет учебные задачи.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Фундаментальный анатомический музей – 7 залов (6 залов на 3-м этаже и 1 зал истории анатомической техники на цокольном этаже). Выполняет учебные и научно-просветительские функции. При правильной постановке дела может приносить доход до 800 000 руб. в год.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Анатомический морг – занимает целое крыло цокольного этажа (специальные ёмкости, заполненные фиксирующими смесями, позволяют разместить до 60 трупов). Функционирование этого подразделения – это целое направление деятельности Анатомического института, требующее  юридического и организационного обеспечения для соответствия с действующим законодательством о похоронном деле, этическими и религиозными нормами и правилами.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3799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3EDFD-87C7-4CA6-939D-911BF86EA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540251-EB69-4DE3-AF1F-B944FC93E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667" y="365125"/>
            <a:ext cx="10515600" cy="6323542"/>
          </a:xfrm>
        </p:spPr>
        <p:txBody>
          <a:bodyPr>
            <a:normAutofit fontScale="25000" lnSpcReduction="20000"/>
          </a:bodyPr>
          <a:lstStyle/>
          <a:p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Инъекционная</a:t>
            </a:r>
          </a:p>
          <a:p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Мемориальная профессорская библиотека, объединённая с кабинетом заведующего кафедрой.</a:t>
            </a:r>
          </a:p>
          <a:p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истории анатомии и русской анатомической терминологии Н. А. Романова (крупнейшего в мире на сегодняшний день специалиста в области истории русской анатомической терминологии).</a:t>
            </a:r>
          </a:p>
          <a:p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Многофункциональная научно-исследовательская лаборатория электронных коммуникаций, объединённая с лабораторией компьютерной морфологии. Обеспечивает переход к цифровой анатомии.</a:t>
            </a:r>
          </a:p>
          <a:p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Редакция Электронного математического и медико-биологического журнала «Математическая морфология» (один из первых в России научных электронных журналов, издаётся с 1996 г.). 9. Научно-исследовательская лаборатория перспективных фундаментальных биотехнологий, объединённая с гистологической лабораторией (3 комнаты), включает КБ для проведения НИОКР (работа по грантам: 4 гранта РФФИ, проект Фонда Сколково, «Умник», грант Фонда Бортника, 2 областных гранта, аспиранты на коммерческой основе).  </a:t>
            </a:r>
          </a:p>
          <a:p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лаборатория остеологического мониторинга археологических раскопок (2 комнаты, одна из которых объединена с кабинетом заведующего этой лаборатории, 2 ангара и закрытый кафедральный двор с отдельным входом для хранения и работы с остеологическими артефактами, поступающими в результате проведения археологических раскопок на территории Смоленска и Верхнего Поднепровья). Работа по грантам: грант Смоленского государственного областного музея-заповедника, хоздоговорная работа со Столичным археологическим бюро.</a:t>
            </a:r>
          </a:p>
          <a:p>
            <a:endParaRPr lang="ru-RU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196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078227-14FD-408C-BA30-FCAA4198D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D5BF38-A7E5-490C-9614-23E9BFB97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6357408"/>
          </a:xfrm>
        </p:spPr>
        <p:txBody>
          <a:bodyPr>
            <a:normAutofit fontScale="55000" lnSpcReduction="20000"/>
          </a:bodyPr>
          <a:lstStyle/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Электро-механическая мастерская с перспективой мелкосерийного производства специальной научно-исследовательской техники, устройств и приспособлений (в стадии формирования). Техническое обеспечение деятельности Анатомического института.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Научно-исследовательская лаборатория электронной микроскопии – в настоящее время находится в стадии формирования на основе восстановления и комплексной глубокой модернизации электронного микроскопа ПЭМ-100 (работа выполняется совместно с разработчиками и производителями этого микроскопа из Украины).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Гостиная-трансформер (может быть комфортабельным гостиничным номером: душ, туалет, буфет, спальная комната). Для заочных аспирантов и гостей Анатомического института.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Комната службы охраны.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 для сотрудников – 10.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старшего лаборанта, объединённый с материальной.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Вентиляционная.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Складские помещения – 3.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Гардероб.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Туалетные комнаты.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Многочисленные коридоры и лестничные пролёты.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Резервные помещения для перспективного развития института – 3.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Анатомическом институте располагаются штаб-квартиры Областной общественной организации «Смоленская ассоциация учёных», Смоленского регионального отделения НМОАГЭ.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Штатный состав – 24 человека.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8443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37ECD5-D1BA-4708-8ACA-679B9F748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0761" y="5632136"/>
            <a:ext cx="2549971" cy="98470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КАРУЗИН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Пётр Иванович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2EA5F67-ACE1-45E2-BD8E-3F164A4FA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35" y="61800"/>
            <a:ext cx="2549971" cy="3401332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801C33-8F8C-4259-B43C-5493356BC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4" y="223611"/>
            <a:ext cx="2447562" cy="353363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D74068A3-0403-4CE0-A7C9-09B68ADEC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0760" y="953162"/>
            <a:ext cx="3129923" cy="4465243"/>
          </a:xfrm>
          <a:prstGeom prst="rect">
            <a:avLst/>
          </a:prstGeom>
          <a:noFill/>
          <a:ln/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821A48-D71D-459E-9282-42210D6383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71" y="3169777"/>
            <a:ext cx="2776728" cy="357225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0AFD365-81A2-4CCD-8AC1-B832F4DEB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40684" y="1591351"/>
            <a:ext cx="3159430" cy="4895432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658443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31247-0047-41BA-8960-D784707A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696489-C63D-47E3-B0D3-513C3335D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92" y="0"/>
            <a:ext cx="4257674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74E0C5-E314-4845-9DB1-6EE37A928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566" y="0"/>
            <a:ext cx="4397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44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9B219C-F791-4E59-BED1-54EF14E5C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4AC4EF8-F22C-432A-A9CC-C76FE5AE4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7" y="0"/>
            <a:ext cx="5010746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113613-FE87-484E-87D0-299034105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903" y="0"/>
            <a:ext cx="632494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85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1A222-DAA4-4ADB-8E39-7EE80A774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63A9AB-1131-4B9F-9DA0-8778D8A75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64754"/>
            <a:ext cx="9262533" cy="6793246"/>
          </a:xfrm>
        </p:spPr>
      </p:pic>
    </p:spTree>
    <p:extLst>
      <p:ext uri="{BB962C8B-B14F-4D97-AF65-F5344CB8AC3E}">
        <p14:creationId xmlns:p14="http://schemas.microsoft.com/office/powerpoint/2010/main" val="287739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542AC-D344-4FFD-B024-F39784A4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9ECD441-AA3B-4F16-A5F6-9DD1EBD8A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970" y="0"/>
            <a:ext cx="9766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02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5B30D6-684A-46FB-817E-2083FCBE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2E7E08-9764-44B4-B889-A1486BBD6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0507" y="1820861"/>
            <a:ext cx="17903594" cy="742853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Князь Серебряный - Программа -1">
            <a:extLst>
              <a:ext uri="{FF2B5EF4-FFF2-40B4-BE49-F238E27FC236}">
                <a16:creationId xmlns:a16="http://schemas.microsoft.com/office/drawing/2014/main" id="{49129F67-04F3-4163-9264-3B2EEACE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981"/>
            <a:ext cx="10669099" cy="683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909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52E0A-9606-40E0-854A-64968BA71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7F1D3F-3E96-42F3-AA51-F4A7AC2B9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8634386" cy="798670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Князь Серебряный - Программа -2">
            <a:extLst>
              <a:ext uri="{FF2B5EF4-FFF2-40B4-BE49-F238E27FC236}">
                <a16:creationId xmlns:a16="http://schemas.microsoft.com/office/drawing/2014/main" id="{A7BB28D1-871A-4AA2-925F-39676C649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28" y="4763"/>
            <a:ext cx="10891752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157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9521A850-60FF-4F57-A8CF-4E7EBC5D0D25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4898571" y="4735285"/>
            <a:ext cx="7097486" cy="1709057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b="1" dirty="0">
                <a:latin typeface="Times New Roman" panose="02020603050405020304" pitchFamily="18" charset="0"/>
              </a:rPr>
              <a:t>Петр Иванович </a:t>
            </a:r>
            <a:r>
              <a:rPr lang="ru-RU" altLang="ru-RU" sz="2000" b="1" cap="all" dirty="0" err="1">
                <a:latin typeface="Times New Roman" panose="02020603050405020304" pitchFamily="18" charset="0"/>
              </a:rPr>
              <a:t>Карузин</a:t>
            </a:r>
            <a:r>
              <a:rPr lang="ru-RU" altLang="ru-RU" sz="2000" b="1" dirty="0">
                <a:latin typeface="Times New Roman" panose="02020603050405020304" pitchFamily="18" charset="0"/>
              </a:rPr>
              <a:t> 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b="1" dirty="0">
                <a:latin typeface="Times New Roman" panose="02020603050405020304" pitchFamily="18" charset="0"/>
              </a:rPr>
              <a:t>Художник С. В. Малютин, 1918 г.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b="1" dirty="0">
                <a:latin typeface="Times New Roman" panose="02020603050405020304" pitchFamily="18" charset="0"/>
              </a:rPr>
              <a:t>Фотография портрета хранится в Музее истории Смоленского государственного медицинского университета.  Местонахождение оригинала неизвестно</a:t>
            </a:r>
          </a:p>
        </p:txBody>
      </p:sp>
      <p:pic>
        <p:nvPicPr>
          <p:cNvPr id="164867" name="Picture 3">
            <a:extLst>
              <a:ext uri="{FF2B5EF4-FFF2-40B4-BE49-F238E27FC236}">
                <a16:creationId xmlns:a16="http://schemas.microsoft.com/office/drawing/2014/main" id="{7EF34307-E5DE-4245-96B7-1A9A12A1C228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982" y="252867"/>
            <a:ext cx="4314846" cy="63438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28FBF-5A33-4E84-8795-00376EF82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B89DF05-581D-43AE-A4E2-E33517ADB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8" y="0"/>
            <a:ext cx="5195455" cy="685800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479DF05-E612-4DCA-9D67-0C007815797A}"/>
              </a:ext>
            </a:extLst>
          </p:cNvPr>
          <p:cNvSpPr/>
          <p:nvPr/>
        </p:nvSpPr>
        <p:spPr>
          <a:xfrm>
            <a:off x="6096000" y="4553883"/>
            <a:ext cx="5791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КАРУЗИН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Пётр Иванович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государственный медицинский университет,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нормальной анатомии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35920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2D622-B202-43D2-981C-652ABF9A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912165"/>
            <a:ext cx="5257800" cy="257991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КАРУЗИН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Пётр Иванович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(1864-1939)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Худ. Мельникова О. К.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г. Бумага, акварель.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FEDD404-BC8C-4943-879C-9DFA07AD9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07395"/>
            <a:ext cx="4713513" cy="6284684"/>
          </a:xfrm>
        </p:spPr>
      </p:pic>
    </p:spTree>
    <p:extLst>
      <p:ext uri="{BB962C8B-B14F-4D97-AF65-F5344CB8AC3E}">
        <p14:creationId xmlns:p14="http://schemas.microsoft.com/office/powerpoint/2010/main" val="2037296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3DDFF-A890-4DD8-91EE-38E37E05C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706B8C3-DC55-44E9-A6F8-6BC76D0574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6134" y="0"/>
            <a:ext cx="4896841" cy="688003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235029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98157-28A8-484B-946E-9C5050485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2FDBEF-20A4-441B-A6EF-0DC16319E9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3250" y="0"/>
            <a:ext cx="4652750" cy="6858000"/>
          </a:xfrm>
          <a:noFill/>
          <a:ln/>
        </p:spPr>
      </p:pic>
      <p:pic>
        <p:nvPicPr>
          <p:cNvPr id="5" name="Picture 6" descr="Image142">
            <a:extLst>
              <a:ext uri="{FF2B5EF4-FFF2-40B4-BE49-F238E27FC236}">
                <a16:creationId xmlns:a16="http://schemas.microsoft.com/office/drawing/2014/main" id="{DA7159A6-8717-49CF-B2F6-9360FA84F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4776564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997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70E03-3CE6-44AA-888D-F99DCC59F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2821E7D-5BAE-4D79-9004-82B0F53590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314" y="11307"/>
            <a:ext cx="4368416" cy="6846693"/>
          </a:xfrm>
          <a:noFill/>
          <a:ln/>
        </p:spPr>
      </p:pic>
      <p:pic>
        <p:nvPicPr>
          <p:cNvPr id="5" name="Picture 6" descr="Image143">
            <a:extLst>
              <a:ext uri="{FF2B5EF4-FFF2-40B4-BE49-F238E27FC236}">
                <a16:creationId xmlns:a16="http://schemas.microsoft.com/office/drawing/2014/main" id="{BA918B1F-29BF-4CB6-AABD-D78AF7B6D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9730" y="0"/>
            <a:ext cx="6060956" cy="68353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9423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742</Words>
  <Application>Microsoft Office PowerPoint</Application>
  <PresentationFormat>Широкоэкранный</PresentationFormat>
  <Paragraphs>49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Wingdings</vt:lpstr>
      <vt:lpstr>Тема Office</vt:lpstr>
      <vt:lpstr>РАЗВИТИЕ КОНЦЕПЦИИ п. и. КАРУЗИНА «АНАТОМИЧЕСКИЙ ИНСТИТУТ»  В СМОЛЕНСКОМ ГОСУДАРСТВЕННОМ МЕДИЦИНСКОМ УНИВЕРСИТЕТЕ</vt:lpstr>
      <vt:lpstr>«Высшая школа существует для того, чтобы обеспечить непрерывность и надёжность успехов образования человеческого рода, причём через её посредство каждый век передаёт следующему с рассудительностью и по твёрдым правилам своё высшее умственное развитие, чтобы этот последний его также приумножил и приумноженное передавалось следующему, и так до конца дней»                                                                                      К. Вейерштрасс                 (из «Речи, произнесённой при вступлении в должность ректора   Берлинского университета 15 октября 1873 года»)</vt:lpstr>
      <vt:lpstr>КАРУЗИН Пётр Иванович Фотографии </vt:lpstr>
      <vt:lpstr>Презентация PowerPoint</vt:lpstr>
      <vt:lpstr>Презентация PowerPoint</vt:lpstr>
      <vt:lpstr>  КАРУЗИН Пётр Иванович (1864-1939) Худ. Мельникова О. К. 2019 г. Бумага, акварель. </vt:lpstr>
      <vt:lpstr>Презентация PowerPoint</vt:lpstr>
      <vt:lpstr>Презентация PowerPoint</vt:lpstr>
      <vt:lpstr>Презентация PowerPoint</vt:lpstr>
      <vt:lpstr>Презентация PowerPoint</vt:lpstr>
      <vt:lpstr>Советская медицина. - №23. - 1939 </vt:lpstr>
      <vt:lpstr>Презентация PowerPoint</vt:lpstr>
      <vt:lpstr>Презентация PowerPoint</vt:lpstr>
      <vt:lpstr>Презентация PowerPoint</vt:lpstr>
      <vt:lpstr>Проект нового Анатомического института был разработан архитектором Грейпертом по заданиям анатомов во главе  с П. И. Карузиным</vt:lpstr>
      <vt:lpstr>«По величине и обилию лабораторий новый анат. ин-т может занять одно из первых мест в мире. Постройка—А. С. Гребенщикова; окон- чание постройки нового анат. института на- мечено к сентябрю 1928 г.»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Анатомический институт Смоленского государственного университета имени Октябрьской революции 1920 г.</vt:lpstr>
      <vt:lpstr>Анатомический институт Смоленского государственного университета имени Октябрьской революции 1920 г.</vt:lpstr>
      <vt:lpstr>Презентация PowerPoint</vt:lpstr>
      <vt:lpstr>Анатомический институт Смоленского государственного медицинского университета в современном понимании — это научно-образовательный комплекс, включающий следующие подразделения и направления работы: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КОНЦЕПЦИИ п. и. КАРУЗИНА «АНАТОМИЧЕСКИЙ ИНСТИТУТ»  В СМОЛЕНСКОМ ГОСУДАРСТВЕННОМ МЕДИЦИНСКОМ УНИВЕРСИТЕТЕ</dc:title>
  <dc:creator>user</dc:creator>
  <cp:lastModifiedBy>user</cp:lastModifiedBy>
  <cp:revision>30</cp:revision>
  <dcterms:created xsi:type="dcterms:W3CDTF">2019-05-24T04:30:55Z</dcterms:created>
  <dcterms:modified xsi:type="dcterms:W3CDTF">2019-05-25T06:02:31Z</dcterms:modified>
</cp:coreProperties>
</file>